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9" r:id="rId2"/>
    <p:sldId id="260" r:id="rId3"/>
    <p:sldId id="261" r:id="rId4"/>
    <p:sldId id="262" r:id="rId5"/>
    <p:sldId id="263" r:id="rId6"/>
    <p:sldId id="273" r:id="rId7"/>
    <p:sldId id="264" r:id="rId8"/>
    <p:sldId id="272" r:id="rId9"/>
    <p:sldId id="265" r:id="rId10"/>
    <p:sldId id="266" r:id="rId11"/>
    <p:sldId id="267" r:id="rId12"/>
    <p:sldId id="268" r:id="rId13"/>
    <p:sldId id="277" r:id="rId14"/>
    <p:sldId id="269" r:id="rId15"/>
    <p:sldId id="270" r:id="rId16"/>
    <p:sldId id="271" r:id="rId17"/>
    <p:sldId id="274" r:id="rId18"/>
    <p:sldId id="284" r:id="rId19"/>
    <p:sldId id="275" r:id="rId20"/>
    <p:sldId id="276" r:id="rId21"/>
    <p:sldId id="279" r:id="rId22"/>
    <p:sldId id="282" r:id="rId23"/>
    <p:sldId id="280" r:id="rId24"/>
    <p:sldId id="281" r:id="rId25"/>
    <p:sldId id="283" r:id="rId2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5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64426" autoAdjust="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12:41:40.9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12:41:41.5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A38F8-AEB3-4D68-A093-EAC4A03720BD}" type="datetimeFigureOut">
              <a:rPr lang="en-US" smtClean="0"/>
              <a:t>2024-06-17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6A77B7-4D67-4FEB-9967-F9283B339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41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A77B7-4D67-4FEB-9967-F9283B339B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61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A77B7-4D67-4FEB-9967-F9283B339B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40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A77B7-4D67-4FEB-9967-F9283B339B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03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A77B7-4D67-4FEB-9967-F9283B339B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4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A77B7-4D67-4FEB-9967-F9283B339B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38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A77B7-4D67-4FEB-9967-F9283B339B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12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A77B7-4D67-4FEB-9967-F9283B339B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18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A77B7-4D67-4FEB-9967-F9283B339B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95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A77B7-4D67-4FEB-9967-F9283B339B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99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A77B7-4D67-4FEB-9967-F9283B339B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4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A77B7-4D67-4FEB-9967-F9283B339B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A77B7-4D67-4FEB-9967-F9283B339B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17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A77B7-4D67-4FEB-9967-F9283B339B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324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just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Char char="-"/>
              <a:tabLst/>
              <a:defRPr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A77B7-4D67-4FEB-9967-F9283B339BD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44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A77B7-4D67-4FEB-9967-F9283B339BD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12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A77B7-4D67-4FEB-9967-F9283B339BD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770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A77B7-4D67-4FEB-9967-F9283B339B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6704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A77B7-4D67-4FEB-9967-F9283B339BD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39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A77B7-4D67-4FEB-9967-F9283B339B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51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A77B7-4D67-4FEB-9967-F9283B339B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79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A77B7-4D67-4FEB-9967-F9283B339B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25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A77B7-4D67-4FEB-9967-F9283B339B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72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A77B7-4D67-4FEB-9967-F9283B339B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4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A77B7-4D67-4FEB-9967-F9283B339B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78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A77B7-4D67-4FEB-9967-F9283B339B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5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8226" y="1122364"/>
            <a:ext cx="10438660" cy="684243"/>
          </a:xfrm>
        </p:spPr>
        <p:txBody>
          <a:bodyPr anchor="b">
            <a:noAutofit/>
          </a:bodyPr>
          <a:lstStyle>
            <a:lvl1pPr algn="l">
              <a:defRPr sz="4400" b="1"/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7104" y="1884209"/>
            <a:ext cx="10447538" cy="51276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181" indent="0" algn="ctr">
              <a:buNone/>
              <a:defRPr sz="2000"/>
            </a:lvl2pPr>
            <a:lvl3pPr marL="914361" indent="0" algn="ctr">
              <a:buNone/>
              <a:defRPr sz="1800"/>
            </a:lvl3pPr>
            <a:lvl4pPr marL="1371543" indent="0" algn="ctr">
              <a:buNone/>
              <a:defRPr sz="1600"/>
            </a:lvl4pPr>
            <a:lvl5pPr marL="1828724" indent="0" algn="ctr">
              <a:buNone/>
              <a:defRPr sz="1600"/>
            </a:lvl5pPr>
            <a:lvl6pPr marL="2285904" indent="0" algn="ctr">
              <a:buNone/>
              <a:defRPr sz="1600"/>
            </a:lvl6pPr>
            <a:lvl7pPr marL="2743085" indent="0" algn="ctr">
              <a:buNone/>
              <a:defRPr sz="1600"/>
            </a:lvl7pPr>
            <a:lvl8pPr marL="3200266" indent="0" algn="ctr">
              <a:buNone/>
              <a:defRPr sz="1600"/>
            </a:lvl8pPr>
            <a:lvl9pPr marL="3657447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3CB28-C894-4109-97F5-2016DD1B4A7D}" type="datetime1">
              <a:rPr lang="sv-SE" smtClean="0"/>
              <a:t>2024-06-17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E56C-DDB3-457B-A281-6E39D6A2A383}" type="slidenum">
              <a:rPr lang="sv-SE" smtClean="0"/>
              <a:t>‹#›</a:t>
            </a:fld>
            <a:endParaRPr lang="sv-SE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47818" y="2898559"/>
            <a:ext cx="10440140" cy="3187083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sv-SE" dirty="0"/>
              <a:t>Add optional group name</a:t>
            </a:r>
            <a:br>
              <a:rPr lang="sv-SE" dirty="0"/>
            </a:br>
            <a:r>
              <a:rPr lang="sv-SE" dirty="0"/>
              <a:t>Add name of the author, email, programe code, track</a:t>
            </a:r>
            <a:br>
              <a:rPr lang="sv-SE" dirty="0"/>
            </a:br>
            <a:r>
              <a:rPr lang="sv-SE" dirty="0"/>
              <a:t>If there is an additional author, add their email, programe code, and track.</a:t>
            </a:r>
            <a:br>
              <a:rPr lang="sv-SE" dirty="0"/>
            </a:br>
            <a:br>
              <a:rPr lang="sv-SE" dirty="0"/>
            </a:br>
            <a:r>
              <a:rPr lang="sv-SE" dirty="0"/>
              <a:t>Add purpose of the presentation</a:t>
            </a:r>
            <a:br>
              <a:rPr lang="sv-SE" dirty="0"/>
            </a:br>
            <a:r>
              <a:rPr lang="sv-SE" dirty="0"/>
              <a:t>Add date of the presentation</a:t>
            </a:r>
          </a:p>
          <a:p>
            <a:endParaRPr lang="sv-SE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92183" y="6252755"/>
            <a:ext cx="10850880" cy="43543"/>
          </a:xfrm>
          <a:prstGeom prst="line">
            <a:avLst/>
          </a:prstGeom>
          <a:ln>
            <a:solidFill>
              <a:srgbClr val="1954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698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8E43-47AF-4228-9576-9B4BC692E0AA}" type="datetime1">
              <a:rPr lang="sv-SE" smtClean="0"/>
              <a:t>2024-06-17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E56C-DDB3-457B-A281-6E39D6A2A3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57512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F49A8-0070-4E38-A4A0-469F082D032B}" type="datetime1">
              <a:rPr lang="sv-SE" smtClean="0"/>
              <a:t>2024-06-17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E56C-DDB3-457B-A281-6E39D6A2A3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01718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DB6D-DB01-4656-B9B5-CC1784D826BB}" type="datetime1">
              <a:rPr lang="sv-SE" smtClean="0"/>
              <a:t>2024-06-17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41D9E56C-DDB3-457B-A281-6E39D6A2A383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31584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CD889-A768-40F8-BB6A-C539F17CEF90}" type="datetime1">
              <a:rPr lang="sv-SE" smtClean="0"/>
              <a:t>2024-06-17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E56C-DDB3-457B-A281-6E39D6A2A3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381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96884-DBE3-4A52-BBAB-5372F30F25AF}" type="datetime1">
              <a:rPr lang="sv-SE" smtClean="0"/>
              <a:t>2024-06-17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E56C-DDB3-457B-A281-6E39D6A2A3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1531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C5314-21A2-4188-9D0C-CE0F5ED3A570}" type="datetime1">
              <a:rPr lang="sv-SE" smtClean="0"/>
              <a:t>2024-06-17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E56C-DDB3-457B-A281-6E39D6A2A3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22208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0313A-1CD6-4838-9C13-FC6D940E14E1}" type="datetime1">
              <a:rPr lang="sv-SE" smtClean="0"/>
              <a:t>2024-06-17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E56C-DDB3-457B-A281-6E39D6A2A3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90262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EE9D0-5FDC-4724-BB67-8AA3D82BAA56}" type="datetime1">
              <a:rPr lang="sv-SE" smtClean="0"/>
              <a:t>2024-06-17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E56C-DDB3-457B-A281-6E39D6A2A3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18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1" indent="0">
              <a:buNone/>
              <a:defRPr sz="1400"/>
            </a:lvl2pPr>
            <a:lvl3pPr marL="914361" indent="0">
              <a:buNone/>
              <a:defRPr sz="1200"/>
            </a:lvl3pPr>
            <a:lvl4pPr marL="1371543" indent="0">
              <a:buNone/>
              <a:defRPr sz="1000"/>
            </a:lvl4pPr>
            <a:lvl5pPr marL="1828724" indent="0">
              <a:buNone/>
              <a:defRPr sz="1000"/>
            </a:lvl5pPr>
            <a:lvl6pPr marL="2285904" indent="0">
              <a:buNone/>
              <a:defRPr sz="1000"/>
            </a:lvl6pPr>
            <a:lvl7pPr marL="2743085" indent="0">
              <a:buNone/>
              <a:defRPr sz="1000"/>
            </a:lvl7pPr>
            <a:lvl8pPr marL="3200266" indent="0">
              <a:buNone/>
              <a:defRPr sz="1000"/>
            </a:lvl8pPr>
            <a:lvl9pPr marL="3657447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6E00-ABEB-4792-BD33-1C3341B4F814}" type="datetime1">
              <a:rPr lang="sv-SE" smtClean="0"/>
              <a:t>2024-06-17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E56C-DDB3-457B-A281-6E39D6A2A3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3430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1" indent="0">
              <a:buNone/>
              <a:defRPr sz="1400"/>
            </a:lvl2pPr>
            <a:lvl3pPr marL="914361" indent="0">
              <a:buNone/>
              <a:defRPr sz="1200"/>
            </a:lvl3pPr>
            <a:lvl4pPr marL="1371543" indent="0">
              <a:buNone/>
              <a:defRPr sz="1000"/>
            </a:lvl4pPr>
            <a:lvl5pPr marL="1828724" indent="0">
              <a:buNone/>
              <a:defRPr sz="1000"/>
            </a:lvl5pPr>
            <a:lvl6pPr marL="2285904" indent="0">
              <a:buNone/>
              <a:defRPr sz="1000"/>
            </a:lvl6pPr>
            <a:lvl7pPr marL="2743085" indent="0">
              <a:buNone/>
              <a:defRPr sz="1000"/>
            </a:lvl7pPr>
            <a:lvl8pPr marL="3200266" indent="0">
              <a:buNone/>
              <a:defRPr sz="1000"/>
            </a:lvl8pPr>
            <a:lvl9pPr marL="3657447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D2A29-79BB-4AD8-8868-08ECB9AE8842}" type="datetime1">
              <a:rPr lang="sv-SE" smtClean="0"/>
              <a:t>2024-06-17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E56C-DDB3-457B-A281-6E39D6A2A3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47390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88522-63C8-4F87-8B80-5FDA232E9969}" type="datetime1">
              <a:rPr lang="sv-SE" smtClean="0"/>
              <a:t>2024-06-17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9E56C-DDB3-457B-A281-6E39D6A2A383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468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36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2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Mobile App Forensics</a:t>
            </a:r>
          </a:p>
        </p:txBody>
      </p:sp>
      <p:sp>
        <p:nvSpPr>
          <p:cNvPr id="36" name="Subtitle 3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A forensic investigation of the Ride-hailing applications Taxi Stockholm and </a:t>
            </a:r>
            <a:r>
              <a:rPr lang="en-US" dirty="0" err="1"/>
              <a:t>Sverigetaxi</a:t>
            </a:r>
            <a:endParaRPr lang="en-US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3"/>
          </p:nvPr>
        </p:nvSpPr>
        <p:spPr>
          <a:xfrm>
            <a:off x="510209" y="2702241"/>
            <a:ext cx="10412895" cy="3568412"/>
          </a:xfrm>
        </p:spPr>
        <p:txBody>
          <a:bodyPr/>
          <a:lstStyle/>
          <a:p>
            <a:r>
              <a:rPr lang="en-US" dirty="0"/>
              <a:t>Author: Gebrecherkos Abrha Halefom</a:t>
            </a:r>
          </a:p>
          <a:p>
            <a:r>
              <a:rPr lang="en-US" dirty="0"/>
              <a:t>Supervisor: Stefan </a:t>
            </a:r>
            <a:r>
              <a:rPr lang="en-US" dirty="0" err="1"/>
              <a:t>Axelsson</a:t>
            </a:r>
            <a:endParaRPr lang="en-US" dirty="0"/>
          </a:p>
          <a:p>
            <a:r>
              <a:rPr lang="en-US" dirty="0"/>
              <a:t>Reviewer: Lars Asker</a:t>
            </a:r>
          </a:p>
          <a:p>
            <a:endParaRPr lang="en-US" dirty="0"/>
          </a:p>
          <a:p>
            <a:r>
              <a:rPr lang="en-US" dirty="0"/>
              <a:t>            </a:t>
            </a:r>
          </a:p>
          <a:p>
            <a:endParaRPr lang="en-US" dirty="0"/>
          </a:p>
          <a:p>
            <a:r>
              <a:rPr lang="en-US" dirty="0"/>
              <a:t>May 17, 2024</a:t>
            </a:r>
          </a:p>
        </p:txBody>
      </p:sp>
      <p:pic>
        <p:nvPicPr>
          <p:cNvPr id="1028" name="Picture 4" descr="Swedish Institute Scholarships for ...">
            <a:extLst>
              <a:ext uri="{FF2B5EF4-FFF2-40B4-BE49-F238E27FC236}">
                <a16:creationId xmlns:a16="http://schemas.microsoft.com/office/drawing/2014/main" id="{66E135D0-1C09-1542-2537-DD1670BD3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942" y="4461032"/>
            <a:ext cx="2920162" cy="168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B78D233-DD1A-ED7D-C2C5-12B6FF78D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702241"/>
            <a:ext cx="2093843" cy="167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020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E86A1-81EF-DED8-0123-66DFF0757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7"/>
            <a:ext cx="10515600" cy="728178"/>
          </a:xfrm>
        </p:spPr>
        <p:txBody>
          <a:bodyPr/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66956-45E3-B3B2-CCFB-9B3ED2F2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383919"/>
            <a:ext cx="10515600" cy="23233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Research strategy: Case Study</a:t>
            </a:r>
          </a:p>
          <a:p>
            <a:r>
              <a:rPr lang="en-US" dirty="0"/>
              <a:t> Data collection:  Systematic observations and data extraction from forensic tools</a:t>
            </a:r>
          </a:p>
          <a:p>
            <a:r>
              <a:rPr lang="en-US" dirty="0"/>
              <a:t>Data analysis: content analysis</a:t>
            </a:r>
          </a:p>
          <a:p>
            <a:r>
              <a:rPr lang="en-US" dirty="0"/>
              <a:t>Research Ethics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EBB2F-B648-D42D-A323-097ACA40A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v-SE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0270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700B5-EE26-D52F-AC22-5C9B390C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Forensic investigation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DED83-81B5-7C4F-D7E6-D68E0A3D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v-SE" dirty="0"/>
              <a:t>9</a:t>
            </a:r>
          </a:p>
        </p:txBody>
      </p:sp>
      <p:pic>
        <p:nvPicPr>
          <p:cNvPr id="9" name="Content Placeholder 8" descr="A computer on a desk&#10;&#10;Description automatically generated">
            <a:extLst>
              <a:ext uri="{FF2B5EF4-FFF2-40B4-BE49-F238E27FC236}">
                <a16:creationId xmlns:a16="http://schemas.microsoft.com/office/drawing/2014/main" id="{14CEE2EB-3962-72FD-0802-6D0607BB9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10" y="1462370"/>
            <a:ext cx="8981161" cy="4337181"/>
          </a:xfrm>
        </p:spPr>
      </p:pic>
    </p:spTree>
    <p:extLst>
      <p:ext uri="{BB962C8B-B14F-4D97-AF65-F5344CB8AC3E}">
        <p14:creationId xmlns:p14="http://schemas.microsoft.com/office/powerpoint/2010/main" val="3041690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2F023-D993-D8B3-D650-D5AA1D342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Preservation and investigation set 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F486E-5A88-9295-17EA-4E855120A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v-SE" dirty="0"/>
              <a:t>10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24008C2-2D28-0AC7-E37D-DCC670D5063C}"/>
                  </a:ext>
                </a:extLst>
              </p14:cNvPr>
              <p14:cNvContentPartPr/>
              <p14:nvPr/>
            </p14:nvContentPartPr>
            <p14:xfrm>
              <a:off x="3080583" y="4641151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24008C2-2D28-0AC7-E37D-DCC670D506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74463" y="46350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28D210F-4573-0636-B9E0-21AF8C7AE839}"/>
                  </a:ext>
                </a:extLst>
              </p14:cNvPr>
              <p14:cNvContentPartPr/>
              <p14:nvPr/>
            </p14:nvContentPartPr>
            <p14:xfrm>
              <a:off x="1838223" y="2792191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28D210F-4573-0636-B9E0-21AF8C7AE8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2103" y="2786071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11E722A-FF6C-4DDC-F23E-A816339FD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email account was set up 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TimesNewRomanPSMT"/>
              </a:rPr>
              <a:t>Trips  taken using both ride-hailing services</a:t>
            </a:r>
          </a:p>
          <a:p>
            <a:r>
              <a:rPr lang="en-US" dirty="0">
                <a:solidFill>
                  <a:srgbClr val="000000"/>
                </a:solidFill>
                <a:latin typeface="TimesNewRomanPSMT"/>
              </a:rPr>
              <a:t>Automatic backup setup </a:t>
            </a:r>
          </a:p>
          <a:p>
            <a:r>
              <a:rPr lang="en-US" dirty="0">
                <a:solidFill>
                  <a:srgbClr val="000000"/>
                </a:solidFill>
                <a:latin typeface="TimesNewRomanPSMT"/>
              </a:rPr>
              <a:t>Rooting </a:t>
            </a:r>
            <a:endParaRPr lang="en-US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EA5929DC-C067-974E-716F-AF979D7F0F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6141226"/>
              </p:ext>
            </p:extLst>
          </p:nvPr>
        </p:nvGraphicFramePr>
        <p:xfrm>
          <a:off x="6420767" y="3225938"/>
          <a:ext cx="5380584" cy="2210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528">
                  <a:extLst>
                    <a:ext uri="{9D8B030D-6E8A-4147-A177-3AD203B41FA5}">
                      <a16:colId xmlns:a16="http://schemas.microsoft.com/office/drawing/2014/main" val="1399592815"/>
                    </a:ext>
                  </a:extLst>
                </a:gridCol>
                <a:gridCol w="1793528">
                  <a:extLst>
                    <a:ext uri="{9D8B030D-6E8A-4147-A177-3AD203B41FA5}">
                      <a16:colId xmlns:a16="http://schemas.microsoft.com/office/drawing/2014/main" val="402388574"/>
                    </a:ext>
                  </a:extLst>
                </a:gridCol>
                <a:gridCol w="1793528">
                  <a:extLst>
                    <a:ext uri="{9D8B030D-6E8A-4147-A177-3AD203B41FA5}">
                      <a16:colId xmlns:a16="http://schemas.microsoft.com/office/drawing/2014/main" val="3238619277"/>
                    </a:ext>
                  </a:extLst>
                </a:gridCol>
              </a:tblGrid>
              <a:tr h="1105179">
                <a:tc>
                  <a:txBody>
                    <a:bodyPr/>
                    <a:lstStyle/>
                    <a:p>
                      <a:r>
                        <a:rPr lang="en-US" sz="2800" b="0" i="0" dirty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Device name</a:t>
                      </a:r>
                      <a:endParaRPr lang="en-US" sz="2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b="0" i="0" dirty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Model </a:t>
                      </a:r>
                      <a:endParaRPr lang="en-US" sz="2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b="0" i="0" dirty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Android version</a:t>
                      </a:r>
                      <a:endParaRPr lang="en-US" sz="2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551123"/>
                  </a:ext>
                </a:extLst>
              </a:tr>
              <a:tr h="1105179">
                <a:tc>
                  <a:txBody>
                    <a:bodyPr/>
                    <a:lstStyle/>
                    <a:p>
                      <a:r>
                        <a:rPr lang="en-US" sz="2800" b="0" i="0" dirty="0" err="1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Oneplus</a:t>
                      </a:r>
                      <a:r>
                        <a:rPr lang="en-US" sz="2800" b="0" i="0" dirty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 5T</a:t>
                      </a:r>
                      <a:endParaRPr lang="en-US" sz="2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Oneplus A5010</a:t>
                      </a:r>
                      <a:endParaRPr lang="en-US" sz="28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b="0" i="0" dirty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10</a:t>
                      </a:r>
                      <a:endParaRPr lang="en-US" sz="2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5948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8430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704DA-257F-D8E9-0D85-08998D7C6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Preservation and investigation set up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FE889-3DE2-B5E5-0013-D1B6ACF15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6500C-301C-5A25-5BEE-869DC0DF6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v-SE" dirty="0"/>
              <a:t>11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960B4FE-E246-A7FE-6C24-5A2EBDF080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360175"/>
              </p:ext>
            </p:extLst>
          </p:nvPr>
        </p:nvGraphicFramePr>
        <p:xfrm>
          <a:off x="1615858" y="1870077"/>
          <a:ext cx="8931058" cy="44862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49925">
                  <a:extLst>
                    <a:ext uri="{9D8B030D-6E8A-4147-A177-3AD203B41FA5}">
                      <a16:colId xmlns:a16="http://schemas.microsoft.com/office/drawing/2014/main" val="1161116774"/>
                    </a:ext>
                  </a:extLst>
                </a:gridCol>
                <a:gridCol w="3852440">
                  <a:extLst>
                    <a:ext uri="{9D8B030D-6E8A-4147-A177-3AD203B41FA5}">
                      <a16:colId xmlns:a16="http://schemas.microsoft.com/office/drawing/2014/main" val="3375774642"/>
                    </a:ext>
                  </a:extLst>
                </a:gridCol>
                <a:gridCol w="1028693">
                  <a:extLst>
                    <a:ext uri="{9D8B030D-6E8A-4147-A177-3AD203B41FA5}">
                      <a16:colId xmlns:a16="http://schemas.microsoft.com/office/drawing/2014/main" val="1148412447"/>
                    </a:ext>
                  </a:extLst>
                </a:gridCol>
              </a:tblGrid>
              <a:tr h="494791"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Forensic tools used for backup and rooting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Usage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Versions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0674746"/>
                  </a:ext>
                </a:extLst>
              </a:tr>
              <a:tr h="494791"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Google drive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Backup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7338447"/>
                  </a:ext>
                </a:extLst>
              </a:tr>
              <a:tr h="348458"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PhoneTrans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backup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5.0.1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35100"/>
                  </a:ext>
                </a:extLst>
              </a:tr>
              <a:tr h="494791"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Magisk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rooting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27.0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6925128"/>
                  </a:ext>
                </a:extLst>
              </a:tr>
              <a:tr h="494791"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TWRP For Oneplus 5T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Used for Installing custom ROMs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3.5.1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551038"/>
                  </a:ext>
                </a:extLst>
              </a:tr>
              <a:tr h="719551"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Android Debug Bridge (Adb)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Enables Communication with Android devices from a computer over USB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1.0.41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5033091"/>
                  </a:ext>
                </a:extLst>
              </a:tr>
              <a:tr h="719551"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Fastboot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Flashing partitions, installing custom software on Android devices via USB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34.0.4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7893642"/>
                  </a:ext>
                </a:extLst>
              </a:tr>
              <a:tr h="719551"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Root checker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checks if an Android device has been rooted, confirming superuser access.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6.5.3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4114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4297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BDD43-1717-C9B0-353D-7CAD49F89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Forensic 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4444D-0D36-C5A9-0100-A3962CF1D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6509" y="166189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B78D1-E323-828F-3575-84E55196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v-SE" dirty="0"/>
              <a:t>12</a:t>
            </a:r>
          </a:p>
        </p:txBody>
      </p:sp>
      <p:pic>
        <p:nvPicPr>
          <p:cNvPr id="7" name="Picture 6" descr="A computer and a smart phone on a desk&#10;&#10;Description automatically generated">
            <a:extLst>
              <a:ext uri="{FF2B5EF4-FFF2-40B4-BE49-F238E27FC236}">
                <a16:creationId xmlns:a16="http://schemas.microsoft.com/office/drawing/2014/main" id="{9EE5B670-DD79-FEA5-4A02-F2B692776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608" y="1690689"/>
            <a:ext cx="5806193" cy="427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XRY - mediarecovery">
            <a:extLst>
              <a:ext uri="{FF2B5EF4-FFF2-40B4-BE49-F238E27FC236}">
                <a16:creationId xmlns:a16="http://schemas.microsoft.com/office/drawing/2014/main" id="{3A11E245-7699-2F7E-083B-02F70B71A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285" y="1742275"/>
            <a:ext cx="3977180" cy="427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722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ABD9-3B29-E225-55F7-83C96C0F4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Forensic Data Acquisition 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85B9A-EF4C-F650-3A53-F722CF91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v-SE" dirty="0"/>
              <a:t>13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2AF3E120-8EFE-7A23-E7A6-BFC8FAAD4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34" y="1825625"/>
            <a:ext cx="9958192" cy="44984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5132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7BF6C-2C39-2A19-1138-C6DC3F6DF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Forensic Examination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C16FB-3CD3-E1C1-4DCA-82D294F97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63" y="1372056"/>
            <a:ext cx="10890335" cy="534942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E3003-7A7F-95C4-4122-C5D438C4A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v-SE" dirty="0"/>
              <a:t>14</a:t>
            </a:r>
          </a:p>
        </p:txBody>
      </p:sp>
      <p:pic>
        <p:nvPicPr>
          <p:cNvPr id="5122" name="Picture 2" descr="XAMN Viewer — Mobile Forensic Data ...">
            <a:extLst>
              <a:ext uri="{FF2B5EF4-FFF2-40B4-BE49-F238E27FC236}">
                <a16:creationId xmlns:a16="http://schemas.microsoft.com/office/drawing/2014/main" id="{1B5AA81A-30D6-9DB7-F3CC-7060E9DA8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7" y="1474679"/>
            <a:ext cx="2997605" cy="195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QLite DB Browser, How to Install and ...">
            <a:extLst>
              <a:ext uri="{FF2B5EF4-FFF2-40B4-BE49-F238E27FC236}">
                <a16:creationId xmlns:a16="http://schemas.microsoft.com/office/drawing/2014/main" id="{04E5D3EB-198F-BE9C-C12B-C99243C62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249" y="1633734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xD Hex Editor - Download">
            <a:extLst>
              <a:ext uri="{FF2B5EF4-FFF2-40B4-BE49-F238E27FC236}">
                <a16:creationId xmlns:a16="http://schemas.microsoft.com/office/drawing/2014/main" id="{59B77FFC-9687-31E2-552D-5B5D682B1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70" y="12954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Text Editor for Windows ...">
            <a:extLst>
              <a:ext uri="{FF2B5EF4-FFF2-40B4-BE49-F238E27FC236}">
                <a16:creationId xmlns:a16="http://schemas.microsoft.com/office/drawing/2014/main" id="{B1D4B284-CD18-B571-3B77-656FD6A5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206" y="3560780"/>
            <a:ext cx="4375792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FUNDAMENTALS OF PYTHON PROGRAMMING (SF ...">
            <a:extLst>
              <a:ext uri="{FF2B5EF4-FFF2-40B4-BE49-F238E27FC236}">
                <a16:creationId xmlns:a16="http://schemas.microsoft.com/office/drawing/2014/main" id="{A0F175AC-5CC1-2510-A088-D28AC68D0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665" y="3299399"/>
            <a:ext cx="4717533" cy="209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921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24E6-EFB7-FCBE-A108-B7574213D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Forensic Examination and Analysis…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8307A-9D6C-1CE0-C630-9C15863C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v-SE" dirty="0"/>
              <a:t>15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D38FDB9-5FB2-C9A5-D764-2CA045D27D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6" y="1462481"/>
            <a:ext cx="5832955" cy="4893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22B0C020-3A66-C0EF-9F80-F6DFE044E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1" y="1553228"/>
            <a:ext cx="3931867" cy="404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8542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7FE39-F119-5B86-3F13-4D6E07C1F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7"/>
            <a:ext cx="10515600" cy="45628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C93D2-EFF2-1915-9AD7-7C9DFFFD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v-SE" dirty="0"/>
              <a:t>16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E36DC66-766C-23A9-B070-AA5AB240E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" y="1257200"/>
            <a:ext cx="11747500" cy="155445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B3192D0-7435-F182-DF39-4F7EC5A6F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" y="3193747"/>
            <a:ext cx="11164462" cy="20447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C58017E-D698-4CA3-4AC4-41AA36E6C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29" y="5238447"/>
            <a:ext cx="10391874" cy="150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46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03969-E668-36B9-900C-657C6DECC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7"/>
            <a:ext cx="10515600" cy="779462"/>
          </a:xfrm>
        </p:spPr>
        <p:txBody>
          <a:bodyPr/>
          <a:lstStyle/>
          <a:p>
            <a:pPr algn="ctr"/>
            <a:r>
              <a:rPr lang="en-US" dirty="0"/>
              <a:t>Results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6AAC7-F458-BC55-A772-B9C24766B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5145B-BF86-AFCD-51C7-5A7998E68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v-SE" dirty="0"/>
              <a:t>17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2053350-C53F-4C5E-75BF-BC72F54B6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427913"/>
              </p:ext>
            </p:extLst>
          </p:nvPr>
        </p:nvGraphicFramePr>
        <p:xfrm>
          <a:off x="112733" y="1302708"/>
          <a:ext cx="11387009" cy="48742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49111">
                  <a:extLst>
                    <a:ext uri="{9D8B030D-6E8A-4147-A177-3AD203B41FA5}">
                      <a16:colId xmlns:a16="http://schemas.microsoft.com/office/drawing/2014/main" val="3638320172"/>
                    </a:ext>
                  </a:extLst>
                </a:gridCol>
                <a:gridCol w="2618949">
                  <a:extLst>
                    <a:ext uri="{9D8B030D-6E8A-4147-A177-3AD203B41FA5}">
                      <a16:colId xmlns:a16="http://schemas.microsoft.com/office/drawing/2014/main" val="4172178290"/>
                    </a:ext>
                  </a:extLst>
                </a:gridCol>
                <a:gridCol w="2618949">
                  <a:extLst>
                    <a:ext uri="{9D8B030D-6E8A-4147-A177-3AD203B41FA5}">
                      <a16:colId xmlns:a16="http://schemas.microsoft.com/office/drawing/2014/main" val="2458754464"/>
                    </a:ext>
                  </a:extLst>
                </a:gridCol>
              </a:tblGrid>
              <a:tr h="254722"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Artifact 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Taxi Stockholm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Sverige Taxi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7497965"/>
                  </a:ext>
                </a:extLst>
              </a:tr>
              <a:tr h="492266"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Rider info (First Name, Last Name, Gmail Address, Phone Number)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✓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✓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6168178"/>
                  </a:ext>
                </a:extLst>
              </a:tr>
              <a:tr h="254722"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Company gmail Addresse        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✓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3682583"/>
                  </a:ext>
                </a:extLst>
              </a:tr>
              <a:tr h="247953"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Company Support phone Number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✓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208230"/>
                  </a:ext>
                </a:extLst>
              </a:tr>
              <a:tr h="254722"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Credit card details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✓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✓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7154291"/>
                  </a:ext>
                </a:extLst>
              </a:tr>
              <a:tr h="291111"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Trip payment invoice details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✓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✓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7184312"/>
                  </a:ext>
                </a:extLst>
              </a:tr>
              <a:tr h="254722"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Trip start and end address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✓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✓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6202757"/>
                  </a:ext>
                </a:extLst>
              </a:tr>
              <a:tr h="503521"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Vehicle number / VehicleId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✓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✓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551735"/>
                  </a:ext>
                </a:extLst>
              </a:tr>
              <a:tr h="254722"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Vehicle plate number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✓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5076605"/>
                  </a:ext>
                </a:extLst>
              </a:tr>
              <a:tr h="338501"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Driver Id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✓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6233079"/>
                  </a:ext>
                </a:extLst>
              </a:tr>
              <a:tr h="757398"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Vehicle (Registration Number, Manufacturer, Vehicle Model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✓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7283035"/>
                  </a:ext>
                </a:extLst>
              </a:tr>
              <a:tr h="238391"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Booking detalis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✓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✓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1073184"/>
                  </a:ext>
                </a:extLst>
              </a:tr>
              <a:tr h="238391"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Timestamps   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✓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✓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7599357"/>
                  </a:ext>
                </a:extLst>
              </a:tr>
              <a:tr h="238391"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GPS Coordinates           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✓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✓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7108222"/>
                  </a:ext>
                </a:extLst>
              </a:tr>
              <a:tr h="254722"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Continus Routes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✓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4644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231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07F21-E582-293E-FE1B-496B49EB0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789"/>
            <a:ext cx="10515600" cy="3206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Table of content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38EBA-6770-438A-FED5-2899C9D0F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596348"/>
            <a:ext cx="10805159" cy="6056863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500" dirty="0"/>
              <a:t> Introduction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/>
              <a:t>Problem statement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/>
              <a:t> Research question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/>
              <a:t> Extended background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/>
              <a:t>The Taxi Stockholm and </a:t>
            </a:r>
            <a:r>
              <a:rPr lang="en-US" sz="2500" dirty="0" err="1"/>
              <a:t>Sverigetaxi</a:t>
            </a:r>
            <a:r>
              <a:rPr lang="en-US" sz="2500" dirty="0"/>
              <a:t> applications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/>
              <a:t>Related work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/>
              <a:t>Methodology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/>
              <a:t> Forensic investigation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/>
              <a:t>Results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/>
              <a:t> Discussion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/>
              <a:t>Conclusion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/>
              <a:t>Limitations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/>
              <a:t>Future research </a:t>
            </a:r>
          </a:p>
        </p:txBody>
      </p:sp>
    </p:spTree>
    <p:extLst>
      <p:ext uri="{BB962C8B-B14F-4D97-AF65-F5344CB8AC3E}">
        <p14:creationId xmlns:p14="http://schemas.microsoft.com/office/powerpoint/2010/main" val="2821554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76A59-F1C8-7535-0760-986A970E0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 Themes and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22389-08A8-75EC-B822-7245A0F2B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5"/>
            <a:ext cx="10515600" cy="4530726"/>
          </a:xfrm>
        </p:spPr>
        <p:txBody>
          <a:bodyPr/>
          <a:lstStyle/>
          <a:p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rider Information</a:t>
            </a:r>
          </a:p>
          <a:p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Company Information</a:t>
            </a:r>
          </a:p>
          <a:p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Booking Details</a:t>
            </a:r>
          </a:p>
          <a:p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Vehicle Information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36CD7-DA3A-7590-4710-68EBD8A31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v-SE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278735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EA2F8-B669-71C9-3DA9-6AB604BD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242C1-5EF7-9640-C712-419081E25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1" y="1825624"/>
            <a:ext cx="11762508" cy="393786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Conducted digital forensic investigation of Taxi Stockholm and </a:t>
            </a:r>
            <a:r>
              <a:rPr lang="en-US" dirty="0" err="1"/>
              <a:t>Sverigetaxi</a:t>
            </a:r>
            <a:r>
              <a:rPr lang="en-US" dirty="0"/>
              <a:t> ride-hailing applications.</a:t>
            </a:r>
          </a:p>
          <a:p>
            <a:r>
              <a:rPr lang="en-US" dirty="0"/>
              <a:t>Successfully extracted various artifacts that can be relevant  for legal proceedings and investigations.</a:t>
            </a:r>
          </a:p>
          <a:p>
            <a:r>
              <a:rPr lang="en-US" dirty="0"/>
              <a:t>Extracted artifacts include: Rider information (names, contact details, trip history), Credit card details, trip payment invoices, Timestamps, GPS coordinates</a:t>
            </a:r>
          </a:p>
          <a:p>
            <a:r>
              <a:rPr lang="en-US" dirty="0"/>
              <a:t>Reliability of GPS coordinates verified using Google Earth.</a:t>
            </a:r>
          </a:p>
          <a:p>
            <a:r>
              <a:rPr lang="en-US" dirty="0"/>
              <a:t>Timestamps converted to human-readable format using Python script.</a:t>
            </a:r>
          </a:p>
          <a:p>
            <a:r>
              <a:rPr lang="en-US" dirty="0" err="1"/>
              <a:t>SverigeTaxi</a:t>
            </a:r>
            <a:r>
              <a:rPr lang="en-US" dirty="0"/>
              <a:t> yielded more artifacts compared to Taxi Stockholm.</a:t>
            </a:r>
          </a:p>
          <a:p>
            <a:r>
              <a:rPr lang="en-US" dirty="0"/>
              <a:t>Checksums calculated using SHA-256 hashing algorithm to maintain data integrity.</a:t>
            </a:r>
          </a:p>
          <a:p>
            <a:r>
              <a:rPr lang="en-US" dirty="0"/>
              <a:t>Research extended focus to all features of ride hailing applications, unlike previous studies by  (Zhao et al., 2019),  which focus on "nearby cars" feature of the app.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D8DF1-1AF1-F77B-6369-3D1EA58AD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v-SE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526583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7FD36-A65B-C4DC-527D-6CCD4C12F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9B44B-8879-AA4D-501B-E721BED1B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Research question answered. </a:t>
            </a:r>
          </a:p>
          <a:p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Revealing sensitive information </a:t>
            </a:r>
          </a:p>
          <a:p>
            <a:r>
              <a:rPr lang="en-US" dirty="0">
                <a:latin typeface="Times New Roman" panose="02020603050405020304" pitchFamily="18" charset="0"/>
              </a:rPr>
              <a:t>Impact on the users, driver, ride hailing company 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Replicating the forensic analysis in a real-world scenario is not feasible </a:t>
            </a:r>
          </a:p>
          <a:p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contribute to the field of digital forensics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2A018-02A3-1719-B9F7-13EDCFA9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v-SE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190375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6401-0B01-72D7-907D-3CEE3950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6"/>
            <a:ext cx="10515600" cy="826365"/>
          </a:xfrm>
        </p:spPr>
        <p:txBody>
          <a:bodyPr/>
          <a:lstStyle/>
          <a:p>
            <a:pPr algn="ctr"/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732A2-037D-6143-3404-F8D572BE2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565564"/>
            <a:ext cx="10515600" cy="4790787"/>
          </a:xfrm>
        </p:spPr>
        <p:txBody>
          <a:bodyPr/>
          <a:lstStyle/>
          <a:p>
            <a:r>
              <a:rPr lang="en-US" dirty="0"/>
              <a:t>Small-scale nature of the study, limited to individual user data.</a:t>
            </a:r>
          </a:p>
          <a:p>
            <a:r>
              <a:rPr lang="en-US" dirty="0"/>
              <a:t>Findings may not be generalizable to broader user population or other ride-hailing apps.</a:t>
            </a:r>
          </a:p>
          <a:p>
            <a:r>
              <a:rPr lang="en-US" dirty="0"/>
              <a:t>Constrained to Android ride-hailing applications, excluding iOS and other platforms.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11856-694F-A584-5CCB-A3180766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v-SE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809096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5D240-2424-643F-06FE-1F56D50B6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6"/>
            <a:ext cx="10515600" cy="61854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FDA7F-8F5E-C307-6E17-CE6BDF08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5"/>
            <a:ext cx="11048998" cy="4351338"/>
          </a:xfrm>
        </p:spPr>
        <p:txBody>
          <a:bodyPr/>
          <a:lstStyle/>
          <a:p>
            <a:r>
              <a:rPr lang="en-US" dirty="0"/>
              <a:t>Potential areas for future research include broader range of ride-hailing applications and geographical locations.</a:t>
            </a:r>
          </a:p>
          <a:p>
            <a:r>
              <a:rPr lang="en-US" dirty="0"/>
              <a:t>Incorporation of data from multiple users to analyze wider range of interactions and behaviors.</a:t>
            </a:r>
          </a:p>
          <a:p>
            <a:r>
              <a:rPr lang="en-US" dirty="0"/>
              <a:t>Extension of focus beyond Android to include other mobile operating systems.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33885-8A70-676E-7143-14E6E1014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v-SE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620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3473B-565B-4484-8465-3CA97DEC3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v-SE" dirty="0"/>
              <a:t>23</a:t>
            </a:r>
          </a:p>
        </p:txBody>
      </p:sp>
      <p:pic>
        <p:nvPicPr>
          <p:cNvPr id="7170" name="Picture 2" descr="Download Thank You HD images for PPT, Whatsapp, Facebook download | Thank  you wallpaper, Cute powerpoint templates, Wallpaper powerpoint">
            <a:extLst>
              <a:ext uri="{FF2B5EF4-FFF2-40B4-BE49-F238E27FC236}">
                <a16:creationId xmlns:a16="http://schemas.microsoft.com/office/drawing/2014/main" id="{321EA91A-9C6A-4EA0-A4DC-21CED8626C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72" y="136524"/>
            <a:ext cx="11042073" cy="600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186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1E4B-EAD1-79C1-9AF9-77F0454B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AA9DE-E343-38FB-5C7C-5664C9A1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294" y="1560443"/>
            <a:ext cx="11227905" cy="4795907"/>
          </a:xfrm>
        </p:spPr>
        <p:txBody>
          <a:bodyPr>
            <a:noAutofit/>
          </a:bodyPr>
          <a:lstStyle/>
          <a:p>
            <a:r>
              <a:rPr lang="en-US" dirty="0"/>
              <a:t>A ride-hailing app is a mobile application that allows users to book and pay for rides from nearby drivers using their smartphones. </a:t>
            </a:r>
          </a:p>
          <a:p>
            <a:r>
              <a:rPr lang="en-US" dirty="0"/>
              <a:t>Ride-hailing services are growing due to advances in ICT and the rise of the shared economy.</a:t>
            </a:r>
          </a:p>
          <a:p>
            <a:r>
              <a:rPr lang="en-US" dirty="0"/>
              <a:t>The global ride-sharing market is projected to grow significantly by 2028.</a:t>
            </a:r>
          </a:p>
          <a:p>
            <a:r>
              <a:rPr lang="en-US" dirty="0"/>
              <a:t>Ride-hailing apps collect extensive user data, raising privacy concerns.</a:t>
            </a:r>
          </a:p>
          <a:p>
            <a:r>
              <a:rPr lang="en-US" dirty="0"/>
              <a:t>Forensic investigations of these apps can help address related crimes.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87FB4-EA79-C5BA-84C5-62C28EEA3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v-S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77288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D192D-DEDF-79F8-1E7D-7F8CA7C3A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056C6-110C-3A99-4DBE-901541824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Extensive sensitive information can be harvested from ride-hailing apps.</a:t>
            </a:r>
          </a:p>
          <a:p>
            <a:r>
              <a:rPr lang="en-US" dirty="0"/>
              <a:t>Current research on ride-hailing app forensics primarily focuses on privacy issues, neglecting comprehensive forensic analysis.</a:t>
            </a:r>
          </a:p>
          <a:p>
            <a:r>
              <a:rPr lang="en-US" dirty="0"/>
              <a:t>Need for comprehensive forensic research on ride-hailing applications.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FE42D-A78E-925F-0D8B-0A795C7DE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v-S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3342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EB51-9B93-EFC2-AB34-1E784673A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F9D46-CCCA-53F2-9011-0596A8809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6"/>
            <a:ext cx="10515600" cy="2706618"/>
          </a:xfrm>
        </p:spPr>
        <p:txBody>
          <a:bodyPr/>
          <a:lstStyle/>
          <a:p>
            <a:r>
              <a:rPr lang="en-US" dirty="0"/>
              <a:t>What type of forensically relevant artifacts can be recovered from the ride-sharing mobile applications Taxi Stockholm and </a:t>
            </a:r>
            <a:r>
              <a:rPr lang="en-US" dirty="0" err="1"/>
              <a:t>Sverigetaxi</a:t>
            </a:r>
            <a:r>
              <a:rPr lang="en-US" dirty="0"/>
              <a:t> that could be relevant for forensic investigators?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B76AF-E769-147C-89FE-06483C3AE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v-S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24862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F465-E32A-5DF4-41D1-F791223F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Extended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2DB1B-402E-469D-8333-0C46FAA30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5"/>
            <a:ext cx="10515600" cy="1851853"/>
          </a:xfrm>
        </p:spPr>
        <p:txBody>
          <a:bodyPr/>
          <a:lstStyle/>
          <a:p>
            <a:r>
              <a:rPr lang="en-US" dirty="0"/>
              <a:t>Impact of Technology Revolution on Cybercrime</a:t>
            </a:r>
          </a:p>
          <a:p>
            <a:r>
              <a:rPr lang="en-US" dirty="0"/>
              <a:t>Growing Importance of Digital Evidence</a:t>
            </a:r>
          </a:p>
          <a:p>
            <a:r>
              <a:rPr lang="en-US" dirty="0"/>
              <a:t>Android Platform and Smartphone Forensics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AD77F-7294-9F5F-A146-D44AF60A5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v-SE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79228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2CB9A-4FF4-90B4-9135-6FDB0DACA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3166"/>
            <a:ext cx="10860155" cy="1527524"/>
          </a:xfrm>
        </p:spPr>
        <p:txBody>
          <a:bodyPr/>
          <a:lstStyle/>
          <a:p>
            <a:pPr algn="ctr"/>
            <a:r>
              <a:rPr lang="en-US" dirty="0"/>
              <a:t>Android OS Platform Architecture &amp; Storage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56C20-6A02-7B3C-5497-2D6EE2A08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5"/>
            <a:ext cx="10515600" cy="2895462"/>
          </a:xfrm>
        </p:spPr>
        <p:txBody>
          <a:bodyPr/>
          <a:lstStyle/>
          <a:p>
            <a:r>
              <a:rPr lang="en-US" dirty="0"/>
              <a:t>Android OS Components</a:t>
            </a:r>
          </a:p>
          <a:p>
            <a:r>
              <a:rPr lang="en-US" dirty="0"/>
              <a:t>Android Storage Locations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90AD4-8440-3EC4-64C9-0E723E58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v-SE" dirty="0"/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0EB2A5-C338-DF21-6A40-82D0A1BF9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348" y="1431235"/>
            <a:ext cx="6599582" cy="362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10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24D24-E98D-6975-8A42-A09B2879B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721007" cy="1325563"/>
          </a:xfrm>
        </p:spPr>
        <p:txBody>
          <a:bodyPr/>
          <a:lstStyle/>
          <a:p>
            <a:pPr algn="ctr"/>
            <a:r>
              <a:rPr lang="en-US" dirty="0"/>
              <a:t>Taxi Stockholm and </a:t>
            </a:r>
            <a:r>
              <a:rPr lang="en-US" dirty="0" err="1"/>
              <a:t>Sverigetaxi</a:t>
            </a:r>
            <a:r>
              <a:rPr lang="en-US" dirty="0"/>
              <a:t> applications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E50FE-87FB-36DC-6E05-5AC85B952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v-SE" dirty="0"/>
              <a:t>6</a:t>
            </a:r>
          </a:p>
        </p:txBody>
      </p:sp>
      <p:pic>
        <p:nvPicPr>
          <p:cNvPr id="1028" name="Picture 4" descr="Sverigetaxi - Boka &amp; beställ taxi på telefon 020-20 20 20 eller online">
            <a:extLst>
              <a:ext uri="{FF2B5EF4-FFF2-40B4-BE49-F238E27FC236}">
                <a16:creationId xmlns:a16="http://schemas.microsoft.com/office/drawing/2014/main" id="{185B395A-BF3B-D1EF-0244-F4CCE5DD28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779" y="2375452"/>
            <a:ext cx="5827643" cy="28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axi Stockholm köper endast in elbilar från nästa år - Elbilen">
            <a:extLst>
              <a:ext uri="{FF2B5EF4-FFF2-40B4-BE49-F238E27FC236}">
                <a16:creationId xmlns:a16="http://schemas.microsoft.com/office/drawing/2014/main" id="{3E86D9BD-0C0E-D1C6-DA5E-BACF0450D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04" y="2375452"/>
            <a:ext cx="5294243" cy="28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81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3196-F897-F8F1-BFE9-263E3B748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7"/>
            <a:ext cx="10515600" cy="936900"/>
          </a:xfrm>
        </p:spPr>
        <p:txBody>
          <a:bodyPr/>
          <a:lstStyle/>
          <a:p>
            <a:pPr algn="ctr"/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68060-3623-AD22-127C-409291E65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55" y="1302027"/>
            <a:ext cx="10588489" cy="4333460"/>
          </a:xfrm>
        </p:spPr>
        <p:txBody>
          <a:bodyPr>
            <a:normAutofit fontScale="92500"/>
          </a:bodyPr>
          <a:lstStyle/>
          <a:p>
            <a:r>
              <a:rPr lang="en-US" dirty="0"/>
              <a:t>Extraction of sensitive information from the Uber app, with a specific emphasis on the "nearby cars"(Zhao et al. 2019) </a:t>
            </a:r>
          </a:p>
          <a:p>
            <a:r>
              <a:rPr lang="en-US" dirty="0"/>
              <a:t> Uber app forensics primarily focuses on privacy concerns, suggesting ample opportunities for further forensic research (Darren R.et al. (2018).</a:t>
            </a:r>
          </a:p>
          <a:p>
            <a:r>
              <a:rPr lang="en-US" dirty="0"/>
              <a:t>Suggested for expanded digital forensics research on Android on-demand ride applications, highlighting emerging technologies like Uber Eats and Little coins for investigation (</a:t>
            </a:r>
            <a:r>
              <a:rPr lang="en-US" dirty="0" err="1"/>
              <a:t>Kiptoo</a:t>
            </a:r>
            <a:r>
              <a:rPr lang="en-US" dirty="0"/>
              <a:t> 2020).</a:t>
            </a:r>
          </a:p>
          <a:p>
            <a:r>
              <a:rPr lang="en-US" dirty="0"/>
              <a:t> Conducted a forensic investigation on third-party location sharing apps on iOS and Android devices, extracting evidence beneficial for investigations involving suspect location history (Bays and </a:t>
            </a:r>
            <a:r>
              <a:rPr lang="en-US" dirty="0" err="1"/>
              <a:t>Karabiyik</a:t>
            </a:r>
            <a:r>
              <a:rPr lang="en-US" dirty="0"/>
              <a:t> 2019)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6AB34-771A-5ADD-8F1C-DECDAC197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v-SE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731079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4489</TotalTime>
  <Words>911</Words>
  <Application>Microsoft Office PowerPoint</Application>
  <PresentationFormat>Widescreen</PresentationFormat>
  <Paragraphs>218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Times New Roman</vt:lpstr>
      <vt:lpstr>TimesNewRomanPSMT</vt:lpstr>
      <vt:lpstr>Office Theme</vt:lpstr>
      <vt:lpstr>Mobile App Forensics</vt:lpstr>
      <vt:lpstr>Table of content </vt:lpstr>
      <vt:lpstr>Introduction</vt:lpstr>
      <vt:lpstr>Problem statement </vt:lpstr>
      <vt:lpstr>Research question</vt:lpstr>
      <vt:lpstr>Extended Background</vt:lpstr>
      <vt:lpstr>Android OS Platform Architecture &amp; Storage Location</vt:lpstr>
      <vt:lpstr>Taxi Stockholm and Sverigetaxi applications</vt:lpstr>
      <vt:lpstr>Related work</vt:lpstr>
      <vt:lpstr>Methodology</vt:lpstr>
      <vt:lpstr>Forensic investigation </vt:lpstr>
      <vt:lpstr>Preservation and investigation set up</vt:lpstr>
      <vt:lpstr>Preservation and investigation set up …</vt:lpstr>
      <vt:lpstr>Forensic Data Acquisition</vt:lpstr>
      <vt:lpstr>Forensic Data Acquisition …</vt:lpstr>
      <vt:lpstr>Forensic Examination and Analysis</vt:lpstr>
      <vt:lpstr>Forensic Examination and Analysis…</vt:lpstr>
      <vt:lpstr>Results</vt:lpstr>
      <vt:lpstr>Results …</vt:lpstr>
      <vt:lpstr>Findings Themes and Patterns</vt:lpstr>
      <vt:lpstr>Discussion: Analysis</vt:lpstr>
      <vt:lpstr>Conclusion </vt:lpstr>
      <vt:lpstr>Limitations</vt:lpstr>
      <vt:lpstr>Future Research</vt:lpstr>
      <vt:lpstr>PowerPoint Presentation</vt:lpstr>
    </vt:vector>
  </TitlesOfParts>
  <Company>KTH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Malin Söderkvist</dc:creator>
  <cp:lastModifiedBy>Gebrecherkos Abrha</cp:lastModifiedBy>
  <cp:revision>22</cp:revision>
  <dcterms:created xsi:type="dcterms:W3CDTF">2019-02-12T11:55:31Z</dcterms:created>
  <dcterms:modified xsi:type="dcterms:W3CDTF">2024-06-17T10:07:51Z</dcterms:modified>
</cp:coreProperties>
</file>